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245020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52305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18735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278955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388460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315923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401003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275734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43830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391142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81ADF92-25BF-4FFB-911C-27B2F64E359C}" type="datetimeFigureOut">
              <a:rPr lang="es-ES" smtClean="0"/>
              <a:t>14/02/2024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10ECD18-F85D-4F75-8980-91745AEC1305}" type="slidenum">
              <a:rPr lang="es-ES" smtClean="0"/>
              <a:t>‹Nº›</a:t>
            </a:fld>
            <a:endParaRPr lang="es-ES" dirty="0"/>
          </a:p>
        </p:txBody>
      </p:sp>
    </p:spTree>
    <p:extLst>
      <p:ext uri="{BB962C8B-B14F-4D97-AF65-F5344CB8AC3E}">
        <p14:creationId xmlns:p14="http://schemas.microsoft.com/office/powerpoint/2010/main" val="158005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ADF92-25BF-4FFB-911C-27B2F64E359C}" type="datetimeFigureOut">
              <a:rPr lang="es-ES" smtClean="0"/>
              <a:t>14/02/2024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CD18-F85D-4F75-8980-91745AEC1305}" type="slidenum">
              <a:rPr lang="es-ES" smtClean="0"/>
              <a:t>‹Nº›</a:t>
            </a:fld>
            <a:endParaRPr lang="es-ES" dirty="0"/>
          </a:p>
        </p:txBody>
      </p:sp>
    </p:spTree>
    <p:extLst>
      <p:ext uri="{BB962C8B-B14F-4D97-AF65-F5344CB8AC3E}">
        <p14:creationId xmlns:p14="http://schemas.microsoft.com/office/powerpoint/2010/main" val="333323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4" y="-12700"/>
            <a:ext cx="9297988"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10373" y="1081880"/>
            <a:ext cx="9020418" cy="5047721"/>
            <a:chOff x="531956" y="1997022"/>
            <a:chExt cx="9020418" cy="5047721"/>
          </a:xfrm>
        </p:grpSpPr>
        <p:sp>
          <p:nvSpPr>
            <p:cNvPr id="11" name="10 Rectángulo"/>
            <p:cNvSpPr/>
            <p:nvPr/>
          </p:nvSpPr>
          <p:spPr>
            <a:xfrm>
              <a:off x="531956" y="1997022"/>
              <a:ext cx="9020418" cy="270843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s-ES" sz="3200" b="1" i="0" u="none" strike="noStrike" kern="0" cap="none" spc="0" normalizeH="0" baseline="0" noProof="0" dirty="0" smtClean="0">
                  <a:ln w="11430">
                    <a:solidFill>
                      <a:prstClr val="white"/>
                    </a:solidFill>
                  </a:ln>
                  <a:solidFill>
                    <a:prstClr val="white"/>
                  </a:solidFill>
                  <a:effectLst>
                    <a:glow rad="228600">
                      <a:srgbClr val="4F81BD">
                        <a:satMod val="175000"/>
                        <a:alpha val="40000"/>
                      </a:srgbClr>
                    </a:glow>
                    <a:outerShdw blurRad="80000" dist="40000" dir="5040000" algn="tl">
                      <a:srgbClr val="000000">
                        <a:alpha val="30000"/>
                      </a:srgbClr>
                    </a:outerShdw>
                  </a:effectLst>
                  <a:uLnTx/>
                  <a:uFillTx/>
                </a:rPr>
                <a:t>3ª Edición </a:t>
              </a:r>
            </a:p>
            <a:p>
              <a:pPr marL="0" marR="0" lvl="0" indent="0" algn="ctr" defTabSz="914400" eaLnBrk="1" fontAlgn="auto" latinLnBrk="0" hangingPunct="1">
                <a:lnSpc>
                  <a:spcPct val="100000"/>
                </a:lnSpc>
                <a:spcBef>
                  <a:spcPts val="1200"/>
                </a:spcBef>
                <a:spcAft>
                  <a:spcPts val="0"/>
                </a:spcAft>
                <a:buClrTx/>
                <a:buSzTx/>
                <a:buFontTx/>
                <a:buNone/>
                <a:tabLst/>
                <a:defRPr/>
              </a:pPr>
              <a:r>
                <a:rPr kumimoji="0" lang="es-ES" sz="3200" b="1" i="0" u="none" strike="noStrike" kern="0" cap="none" spc="0" normalizeH="0" baseline="0" noProof="0" dirty="0" smtClean="0">
                  <a:ln w="11430">
                    <a:solidFill>
                      <a:prstClr val="white"/>
                    </a:solidFill>
                  </a:ln>
                  <a:solidFill>
                    <a:prstClr val="white"/>
                  </a:solidFill>
                  <a:effectLst>
                    <a:glow rad="228600">
                      <a:srgbClr val="4F81BD">
                        <a:satMod val="175000"/>
                        <a:alpha val="40000"/>
                      </a:srgbClr>
                    </a:glow>
                    <a:outerShdw blurRad="80000" dist="40000" dir="5040000" algn="tl">
                      <a:srgbClr val="000000">
                        <a:alpha val="30000"/>
                      </a:srgbClr>
                    </a:outerShdw>
                  </a:effectLst>
                  <a:uLnTx/>
                  <a:uFillTx/>
                </a:rPr>
                <a:t>Premio Asociación Atlántica Española</a:t>
              </a:r>
            </a:p>
            <a:p>
              <a:pPr marL="0" marR="0" lvl="0" indent="0" algn="ctr" defTabSz="914400" eaLnBrk="1" fontAlgn="auto" latinLnBrk="0" hangingPunct="1">
                <a:lnSpc>
                  <a:spcPct val="100000"/>
                </a:lnSpc>
                <a:spcBef>
                  <a:spcPts val="1200"/>
                </a:spcBef>
                <a:spcAft>
                  <a:spcPts val="0"/>
                </a:spcAft>
                <a:buClrTx/>
                <a:buSzTx/>
                <a:buFontTx/>
                <a:buNone/>
                <a:tabLst/>
                <a:defRPr/>
              </a:pPr>
              <a:r>
                <a:rPr kumimoji="0" lang="es-ES" sz="3800" b="1" i="1" u="none" strike="noStrike" kern="0" cap="none" spc="0" normalizeH="0" baseline="0" noProof="0" dirty="0" smtClean="0">
                  <a:ln w="11430"/>
                  <a:solidFill>
                    <a:prstClr val="white"/>
                  </a:solidFill>
                  <a:effectLst>
                    <a:glow rad="139700">
                      <a:srgbClr val="4F81BD">
                        <a:satMod val="175000"/>
                        <a:alpha val="40000"/>
                      </a:srgbClr>
                    </a:glow>
                    <a:outerShdw blurRad="80000" dist="40000" dir="5040000" algn="tl">
                      <a:srgbClr val="000000">
                        <a:alpha val="30000"/>
                      </a:srgbClr>
                    </a:outerShdw>
                  </a:effectLst>
                  <a:uLnTx/>
                  <a:uFillTx/>
                </a:rPr>
                <a:t>“Devenir de la OTAN desde su creación y su </a:t>
              </a:r>
            </a:p>
            <a:p>
              <a:pPr marL="0" marR="0" lvl="0" indent="0" algn="ctr" defTabSz="914400" eaLnBrk="1" fontAlgn="auto" latinLnBrk="0" hangingPunct="1">
                <a:lnSpc>
                  <a:spcPct val="100000"/>
                </a:lnSpc>
                <a:spcBef>
                  <a:spcPts val="1200"/>
                </a:spcBef>
                <a:spcAft>
                  <a:spcPts val="0"/>
                </a:spcAft>
                <a:buClrTx/>
                <a:buSzTx/>
                <a:buFontTx/>
                <a:buNone/>
                <a:tabLst/>
                <a:defRPr/>
              </a:pPr>
              <a:r>
                <a:rPr lang="es-ES" sz="3800" b="1" i="1" kern="0" dirty="0">
                  <a:ln w="11430"/>
                  <a:solidFill>
                    <a:prstClr val="white"/>
                  </a:solidFill>
                  <a:effectLst>
                    <a:glow rad="139700">
                      <a:srgbClr val="4F81BD">
                        <a:satMod val="175000"/>
                        <a:alpha val="40000"/>
                      </a:srgbClr>
                    </a:glow>
                    <a:outerShdw blurRad="80000" dist="40000" dir="5040000" algn="tl">
                      <a:srgbClr val="000000">
                        <a:alpha val="30000"/>
                      </a:srgbClr>
                    </a:outerShdw>
                  </a:effectLst>
                </a:rPr>
                <a:t>r</a:t>
              </a:r>
              <a:r>
                <a:rPr kumimoji="0" lang="es-ES" sz="3800" b="1" i="1" u="none" strike="noStrike" kern="0" cap="none" spc="0" normalizeH="0" baseline="0" noProof="0" dirty="0" err="1" smtClean="0">
                  <a:ln w="11430"/>
                  <a:solidFill>
                    <a:prstClr val="white"/>
                  </a:solidFill>
                  <a:effectLst>
                    <a:glow rad="139700">
                      <a:srgbClr val="4F81BD">
                        <a:satMod val="175000"/>
                        <a:alpha val="40000"/>
                      </a:srgbClr>
                    </a:glow>
                    <a:outerShdw blurRad="80000" dist="40000" dir="5040000" algn="tl">
                      <a:srgbClr val="000000">
                        <a:alpha val="30000"/>
                      </a:srgbClr>
                    </a:outerShdw>
                  </a:effectLst>
                  <a:uLnTx/>
                  <a:uFillTx/>
                </a:rPr>
                <a:t>eflejo</a:t>
              </a:r>
              <a:r>
                <a:rPr kumimoji="0" lang="es-ES" sz="3800" b="1" i="1" u="none" strike="noStrike" kern="0" cap="none" spc="0" normalizeH="0" baseline="0" noProof="0" dirty="0" smtClean="0">
                  <a:ln w="11430"/>
                  <a:solidFill>
                    <a:prstClr val="white"/>
                  </a:solidFill>
                  <a:effectLst>
                    <a:glow rad="139700">
                      <a:srgbClr val="4F81BD">
                        <a:satMod val="175000"/>
                        <a:alpha val="40000"/>
                      </a:srgbClr>
                    </a:glow>
                    <a:outerShdw blurRad="80000" dist="40000" dir="5040000" algn="tl">
                      <a:srgbClr val="000000">
                        <a:alpha val="30000"/>
                      </a:srgbClr>
                    </a:outerShdw>
                  </a:effectLst>
                  <a:uLnTx/>
                  <a:uFillTx/>
                </a:rPr>
                <a:t> en la seguridad colectiva”</a:t>
              </a:r>
              <a:endParaRPr kumimoji="0" lang="es-ES" sz="3800" b="1" i="1" u="none" strike="noStrike" kern="0" cap="none" spc="0" normalizeH="0" baseline="0" noProof="0" dirty="0">
                <a:ln w="11430"/>
                <a:solidFill>
                  <a:prstClr val="white"/>
                </a:solidFill>
                <a:effectLst>
                  <a:glow rad="139700">
                    <a:srgbClr val="4F81BD">
                      <a:satMod val="175000"/>
                      <a:alpha val="40000"/>
                    </a:srgbClr>
                  </a:glow>
                  <a:outerShdw blurRad="80000" dist="40000" dir="5040000" algn="tl">
                    <a:srgbClr val="000000">
                      <a:alpha val="30000"/>
                    </a:srgbClr>
                  </a:outerShdw>
                </a:effectLst>
                <a:uLnTx/>
                <a:uFillTx/>
              </a:endParaRPr>
            </a:p>
          </p:txBody>
        </p:sp>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4933" y="4704182"/>
              <a:ext cx="3277856" cy="2340561"/>
            </a:xfrm>
            <a:prstGeom prst="rect">
              <a:avLst/>
            </a:prstGeom>
            <a:effectLst>
              <a:softEdge rad="495300"/>
            </a:effectLst>
          </p:spPr>
        </p:pic>
      </p:grpSp>
      <p:sp>
        <p:nvSpPr>
          <p:cNvPr id="4" name="3 CuadroTexto"/>
          <p:cNvSpPr txBox="1"/>
          <p:nvPr/>
        </p:nvSpPr>
        <p:spPr>
          <a:xfrm>
            <a:off x="5652120" y="2276872"/>
            <a:ext cx="184731" cy="369332"/>
          </a:xfrm>
          <a:prstGeom prst="rect">
            <a:avLst/>
          </a:prstGeom>
          <a:noFill/>
        </p:spPr>
        <p:txBody>
          <a:bodyPr wrap="none" rtlCol="0">
            <a:spAutoFit/>
          </a:bodyPr>
          <a:lstStyle/>
          <a:p>
            <a:endParaRPr lang="es-ES" dirty="0"/>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755" y="6217283"/>
            <a:ext cx="36512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271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4" y="-12700"/>
            <a:ext cx="9297988"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0" y="620688"/>
            <a:ext cx="9036496" cy="6023931"/>
            <a:chOff x="-6402" y="476672"/>
            <a:chExt cx="9036496" cy="6023931"/>
          </a:xfrm>
        </p:grpSpPr>
        <p:sp>
          <p:nvSpPr>
            <p:cNvPr id="7" name="6 Rectángulo"/>
            <p:cNvSpPr/>
            <p:nvPr/>
          </p:nvSpPr>
          <p:spPr>
            <a:xfrm>
              <a:off x="2765398" y="476672"/>
              <a:ext cx="3262303" cy="769441"/>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glow rad="127000">
                      <a:schemeClr val="tx2">
                        <a:lumMod val="75000"/>
                      </a:schemeClr>
                    </a:glow>
                    <a:outerShdw blurRad="41275" dist="20320" dir="1800000" algn="tl" rotWithShape="0">
                      <a:srgbClr val="000000">
                        <a:alpha val="40000"/>
                      </a:srgbClr>
                    </a:outerShdw>
                  </a:effectLst>
                  <a:uLnTx/>
                  <a:uFillTx/>
                </a:rPr>
                <a:t>Convocatoria</a:t>
              </a:r>
              <a:endParaRPr kumimoji="0" lang="es-ES" sz="4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glow rad="127000">
                    <a:schemeClr val="tx2">
                      <a:lumMod val="75000"/>
                    </a:schemeClr>
                  </a:glow>
                  <a:outerShdw blurRad="41275" dist="20320" dir="1800000" algn="tl" rotWithShape="0">
                    <a:srgbClr val="000000">
                      <a:alpha val="40000"/>
                    </a:srgbClr>
                  </a:outerShdw>
                </a:effectLst>
                <a:uLnTx/>
                <a:uFillTx/>
              </a:endParaRPr>
            </a:p>
          </p:txBody>
        </p:sp>
        <p:sp>
          <p:nvSpPr>
            <p:cNvPr id="8" name="7 CuadroTexto"/>
            <p:cNvSpPr txBox="1"/>
            <p:nvPr/>
          </p:nvSpPr>
          <p:spPr>
            <a:xfrm>
              <a:off x="-6402" y="1684810"/>
              <a:ext cx="903649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white"/>
                  </a:solidFill>
                  <a:effectLst/>
                  <a:uLnTx/>
                  <a:uFillTx/>
                </a:rPr>
                <a:t>El principal objetivo de esta 3ª Edición del premio de la AAE es destacar la OTAN como alianza basada</a:t>
              </a:r>
              <a:r>
                <a:rPr kumimoji="0" lang="es-ES" sz="1600" b="0" i="0" u="none" strike="noStrike" kern="0" cap="none" spc="0" normalizeH="0" noProof="0" dirty="0" smtClean="0">
                  <a:ln>
                    <a:noFill/>
                  </a:ln>
                  <a:solidFill>
                    <a:prstClr val="white"/>
                  </a:solidFill>
                  <a:effectLst/>
                  <a:uLnTx/>
                  <a:uFillTx/>
                </a:rPr>
                <a:t>  en valores, en los principios de la democracia, la libertad individual, los derechos humanos y el Estado de Derecho</a:t>
              </a:r>
              <a:endParaRPr kumimoji="0" lang="es-ES" sz="1600" b="0" i="0" u="none" strike="noStrike" kern="0" cap="none" spc="0" normalizeH="0" baseline="0" noProof="0" dirty="0">
                <a:ln>
                  <a:noFill/>
                </a:ln>
                <a:solidFill>
                  <a:prstClr val="white"/>
                </a:solidFill>
                <a:effectLst/>
                <a:uLnTx/>
                <a:uFillTx/>
              </a:endParaRPr>
            </a:p>
          </p:txBody>
        </p:sp>
        <p:sp>
          <p:nvSpPr>
            <p:cNvPr id="9" name="8 Rectángulo"/>
            <p:cNvSpPr/>
            <p:nvPr/>
          </p:nvSpPr>
          <p:spPr>
            <a:xfrm>
              <a:off x="179512" y="2420888"/>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01</a:t>
              </a:r>
              <a:endParaRPr kumimoji="0" lang="es-ES" sz="5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sp>
          <p:nvSpPr>
            <p:cNvPr id="10" name="9 Rectángulo"/>
            <p:cNvSpPr/>
            <p:nvPr/>
          </p:nvSpPr>
          <p:spPr>
            <a:xfrm>
              <a:off x="1043608" y="2420888"/>
              <a:ext cx="2423292" cy="954107"/>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uLnTx/>
                  <a:uFillTx/>
                </a:rPr>
                <a:t>Características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uLnTx/>
                  <a:uFillTx/>
                </a:rPr>
                <a:t>del Premio</a:t>
              </a:r>
              <a:endParaRPr kumimoji="0" lang="es-ES" sz="2800" b="1" i="0" u="none" strike="noStrike" kern="0" cap="none" spc="0" normalizeH="0" baseline="0" noProof="0" dirty="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uLnTx/>
                <a:uFillTx/>
              </a:endParaRPr>
            </a:p>
          </p:txBody>
        </p:sp>
        <p:sp>
          <p:nvSpPr>
            <p:cNvPr id="11" name="10 CuadroTexto"/>
            <p:cNvSpPr txBox="1"/>
            <p:nvPr/>
          </p:nvSpPr>
          <p:spPr>
            <a:xfrm>
              <a:off x="668577" y="3282041"/>
              <a:ext cx="3296654" cy="17235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white"/>
                  </a:solidFill>
                  <a:effectLst/>
                  <a:uLnTx/>
                  <a:uFillTx/>
                </a:rPr>
                <a:t>El premio consiste en:</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sz="1400" b="0" i="0" u="none" strike="noStrike" kern="0" cap="none" spc="0" normalizeH="0" baseline="0" noProof="0" dirty="0" smtClean="0">
                  <a:ln>
                    <a:noFill/>
                  </a:ln>
                  <a:solidFill>
                    <a:prstClr val="white"/>
                  </a:solidFill>
                  <a:effectLst/>
                  <a:uLnTx/>
                  <a:uFillTx/>
                </a:rPr>
                <a:t> Entrega de título en ceremonia</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sz="1400" b="0" i="0" u="none" strike="noStrike" kern="0" cap="none" spc="0" normalizeH="0" baseline="0" noProof="0" dirty="0" smtClean="0">
                  <a:ln>
                    <a:noFill/>
                  </a:ln>
                  <a:solidFill>
                    <a:prstClr val="white"/>
                  </a:solidFill>
                  <a:effectLst/>
                  <a:uLnTx/>
                  <a:uFillTx/>
                </a:rPr>
                <a:t> Publicación en papel y en redes</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sz="1400" b="0" i="0" u="none" strike="noStrike" kern="0" cap="none" spc="0" normalizeH="0" baseline="0" noProof="0" dirty="0">
                  <a:ln>
                    <a:noFill/>
                  </a:ln>
                  <a:solidFill>
                    <a:prstClr val="white"/>
                  </a:solidFill>
                  <a:effectLst/>
                  <a:uLnTx/>
                  <a:uFillTx/>
                </a:rPr>
                <a:t> </a:t>
              </a:r>
              <a:r>
                <a:rPr kumimoji="0" lang="es-ES" sz="1400" b="0" i="0" u="none" strike="noStrike" kern="0" cap="none" spc="0" normalizeH="0" baseline="0" noProof="0" dirty="0" smtClean="0">
                  <a:ln>
                    <a:noFill/>
                  </a:ln>
                  <a:solidFill>
                    <a:prstClr val="white"/>
                  </a:solidFill>
                  <a:effectLst/>
                  <a:uLnTx/>
                  <a:uFillTx/>
                </a:rPr>
                <a:t>Viaje al CG OTAN en BXL</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white"/>
                  </a:solidFill>
                  <a:effectLst/>
                  <a:uLnTx/>
                  <a:uFillTx/>
                </a:rPr>
                <a:t>Para los primeros 6 trabajos seleccionados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prstClr val="white"/>
                  </a:solidFill>
                  <a:effectLst/>
                  <a:uLnTx/>
                  <a:uFillTx/>
                </a:rPr>
                <a:t>m</a:t>
              </a:r>
              <a:r>
                <a:rPr kumimoji="0" lang="es-ES" sz="1400" b="0" i="0" u="none" strike="noStrike" kern="0" cap="none" spc="0" normalizeH="0" baseline="0" noProof="0" dirty="0" smtClean="0">
                  <a:ln>
                    <a:noFill/>
                  </a:ln>
                  <a:solidFill>
                    <a:prstClr val="white"/>
                  </a:solidFill>
                  <a:effectLst/>
                  <a:uLnTx/>
                  <a:uFillTx/>
                </a:rPr>
                <a:t>ás un profesor de acompañamiento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white"/>
                  </a:solidFill>
                  <a:effectLst/>
                  <a:uLnTx/>
                  <a:uFillTx/>
                </a:rPr>
                <a:t>JURADO: TBD</a:t>
              </a:r>
              <a:endParaRPr kumimoji="0" lang="es-ES" sz="1400" b="0" i="0" u="none" strike="noStrike" kern="0" cap="none" spc="0" normalizeH="0" baseline="0" noProof="0" dirty="0">
                <a:ln>
                  <a:noFill/>
                </a:ln>
                <a:solidFill>
                  <a:prstClr val="white"/>
                </a:solidFill>
                <a:effectLst/>
                <a:uLnTx/>
                <a:uFillTx/>
              </a:endParaRPr>
            </a:p>
          </p:txBody>
        </p:sp>
        <p:sp>
          <p:nvSpPr>
            <p:cNvPr id="12" name="11 Rectángulo"/>
            <p:cNvSpPr/>
            <p:nvPr/>
          </p:nvSpPr>
          <p:spPr>
            <a:xfrm>
              <a:off x="4644008" y="2420888"/>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02</a:t>
              </a:r>
              <a:endParaRPr kumimoji="0" lang="es-ES" sz="5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sp>
          <p:nvSpPr>
            <p:cNvPr id="13" name="12 Rectángulo"/>
            <p:cNvSpPr/>
            <p:nvPr/>
          </p:nvSpPr>
          <p:spPr>
            <a:xfrm>
              <a:off x="5508104" y="2636912"/>
              <a:ext cx="2130455" cy="523220"/>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Participantes</a:t>
              </a:r>
              <a:endParaRPr kumimoji="0" lang="es-ES" sz="28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sp>
          <p:nvSpPr>
            <p:cNvPr id="14" name="13 Rectángulo"/>
            <p:cNvSpPr/>
            <p:nvPr/>
          </p:nvSpPr>
          <p:spPr>
            <a:xfrm>
              <a:off x="4932040" y="3284984"/>
              <a:ext cx="3816424" cy="160043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white"/>
                  </a:solidFill>
                  <a:effectLst/>
                  <a:uLnTx/>
                  <a:uFillTx/>
                </a:rPr>
                <a:t>Podrán participar todas las personas de cualquier nacionalidad que sean estudiantes de grado en Relaciones Internacionales, Seguridad y Defensa</a:t>
              </a:r>
              <a:r>
                <a:rPr lang="es-ES" sz="1400" kern="0" dirty="0">
                  <a:solidFill>
                    <a:prstClr val="white"/>
                  </a:solidFill>
                </a:rPr>
                <a:t> </a:t>
              </a:r>
              <a:r>
                <a:rPr lang="es-ES" sz="1400" kern="0" dirty="0" smtClean="0">
                  <a:solidFill>
                    <a:prstClr val="white"/>
                  </a:solidFill>
                </a:rPr>
                <a:t>u otros relacionados,</a:t>
              </a:r>
              <a:r>
                <a:rPr kumimoji="0" lang="es-ES" sz="1400" b="0" i="0" u="none" strike="noStrike" kern="0" cap="none" spc="0" normalizeH="0" baseline="0" noProof="0" dirty="0" smtClean="0">
                  <a:ln>
                    <a:noFill/>
                  </a:ln>
                  <a:solidFill>
                    <a:prstClr val="white"/>
                  </a:solidFill>
                  <a:effectLst/>
                  <a:uLnTx/>
                  <a:uFillTx/>
                </a:rPr>
                <a:t> en alguna de las Universidades Españolas. No podrán participar quienes ya hubieran sido galardonados en la anterior convocatoria de la AAE.</a:t>
              </a:r>
              <a:endParaRPr kumimoji="0" lang="es-ES" sz="1400" b="0" i="0" u="none" strike="noStrike" kern="0" cap="none" spc="0" normalizeH="0" baseline="0" noProof="0" dirty="0">
                <a:ln>
                  <a:noFill/>
                </a:ln>
                <a:solidFill>
                  <a:prstClr val="white"/>
                </a:solidFill>
                <a:effectLst/>
                <a:uLnTx/>
                <a:uFillTx/>
              </a:endParaRPr>
            </a:p>
          </p:txBody>
        </p:sp>
        <p:sp>
          <p:nvSpPr>
            <p:cNvPr id="15" name="14 Rectángulo"/>
            <p:cNvSpPr/>
            <p:nvPr/>
          </p:nvSpPr>
          <p:spPr>
            <a:xfrm>
              <a:off x="668576" y="4930943"/>
              <a:ext cx="8223904" cy="156966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smtClean="0">
                  <a:ln>
                    <a:noFill/>
                  </a:ln>
                  <a:solidFill>
                    <a:prstClr val="white"/>
                  </a:solidFill>
                  <a:effectLst/>
                  <a:uLnTx/>
                  <a:uFillTx/>
                  <a:latin typeface="+mj-lt"/>
                  <a:cs typeface="Arial" panose="020B0604020202020204" pitchFamily="34" charset="0"/>
                </a:rPr>
                <a:t>El Presidente del Jurado actuará como “</a:t>
              </a:r>
              <a:r>
                <a:rPr kumimoji="0" lang="es-ES" sz="1200" b="0" i="0" u="none" strike="noStrike" kern="0" cap="none" spc="0" normalizeH="0" baseline="0" noProof="0" dirty="0" err="1" smtClean="0">
                  <a:ln>
                    <a:noFill/>
                  </a:ln>
                  <a:solidFill>
                    <a:prstClr val="white"/>
                  </a:solidFill>
                  <a:effectLst/>
                  <a:uLnTx/>
                  <a:uFillTx/>
                  <a:latin typeface="+mj-lt"/>
                  <a:cs typeface="Arial" panose="020B0604020202020204" pitchFamily="34" charset="0"/>
                </a:rPr>
                <a:t>primus</a:t>
              </a:r>
              <a:r>
                <a:rPr kumimoji="0" lang="es-ES" sz="1200" b="0" i="0" u="none" strike="noStrike" kern="0" cap="none" spc="0" normalizeH="0" baseline="0" noProof="0" dirty="0" smtClean="0">
                  <a:ln>
                    <a:noFill/>
                  </a:ln>
                  <a:solidFill>
                    <a:prstClr val="white"/>
                  </a:solidFill>
                  <a:effectLst/>
                  <a:uLnTx/>
                  <a:uFillTx/>
                  <a:latin typeface="+mj-lt"/>
                  <a:cs typeface="Arial" panose="020B0604020202020204" pitchFamily="34" charset="0"/>
                </a:rPr>
                <a:t> inter pares” a cuyo efecto ordenará y dirigirá la deliberación y votación del Jurado. El Jurado forma su voluntad por mayoría absoluta de sus miembros presentes o representados. Caso de representación, la misma deberá acreditarse mediante escrito firmado o mail con delegación firmada y escaneada dirigido al Secretario del Jurado en el que constará el nombre y apellidos del representante que habrá de ser otro miembro del Jurado. Dicha comunicación se incorporará como anexo al acta de la reunión del Jurado. En caso de ausencia, vacante o enfermedad del Presidente del Jurado le sustituirá el vocal de mayor edad. En su defecto, los otros cotitulares miembros del Jurado por ese mismo orden y, en su defecto, el Vocal de mayor edad. En caso de ausencia, vacante o enfermedad del Secretario del Jurado le sustituirá el Vocal de menor edad. En caso de empate, a sorteo entre los de menor edad.</a:t>
              </a:r>
              <a:endParaRPr kumimoji="0" lang="es-ES" sz="1200" b="0" i="0" u="none" strike="noStrike" kern="0" cap="none" spc="0" normalizeH="0" baseline="0" noProof="0" dirty="0">
                <a:ln>
                  <a:noFill/>
                </a:ln>
                <a:solidFill>
                  <a:prstClr val="white"/>
                </a:solidFill>
                <a:effectLst/>
                <a:uLnTx/>
                <a:uFillTx/>
                <a:latin typeface="+mj-lt"/>
                <a:cs typeface="Arial" panose="020B0604020202020204" pitchFamily="34" charset="0"/>
              </a:endParaRPr>
            </a:p>
          </p:txBody>
        </p:sp>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483" y="6306481"/>
            <a:ext cx="36512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706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4" y="-12700"/>
            <a:ext cx="9297988"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144200" y="2179473"/>
            <a:ext cx="8989130" cy="4641487"/>
            <a:chOff x="153727" y="1873456"/>
            <a:chExt cx="8989130" cy="4641487"/>
          </a:xfrm>
        </p:grpSpPr>
        <p:grpSp>
          <p:nvGrpSpPr>
            <p:cNvPr id="6" name="5 Grupo"/>
            <p:cNvGrpSpPr/>
            <p:nvPr/>
          </p:nvGrpSpPr>
          <p:grpSpPr>
            <a:xfrm>
              <a:off x="153727" y="1873456"/>
              <a:ext cx="2704023" cy="954107"/>
              <a:chOff x="148521" y="1528997"/>
              <a:chExt cx="2704023" cy="954107"/>
            </a:xfrm>
          </p:grpSpPr>
          <p:sp>
            <p:nvSpPr>
              <p:cNvPr id="11" name="10 Rectángulo"/>
              <p:cNvSpPr/>
              <p:nvPr/>
            </p:nvSpPr>
            <p:spPr>
              <a:xfrm>
                <a:off x="148521" y="1528997"/>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03</a:t>
                </a:r>
                <a:endParaRPr kumimoji="0" lang="es-ES" sz="5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sp>
            <p:nvSpPr>
              <p:cNvPr id="12" name="11 Rectángulo"/>
              <p:cNvSpPr/>
              <p:nvPr/>
            </p:nvSpPr>
            <p:spPr>
              <a:xfrm>
                <a:off x="1012617" y="1528997"/>
                <a:ext cx="1839927" cy="954107"/>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Tema</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del Trabajo</a:t>
                </a:r>
                <a:endParaRPr kumimoji="0" lang="es-ES" sz="28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grpSp>
        <p:sp>
          <p:nvSpPr>
            <p:cNvPr id="7" name="6 Rectángulo"/>
            <p:cNvSpPr/>
            <p:nvPr/>
          </p:nvSpPr>
          <p:spPr>
            <a:xfrm>
              <a:off x="4499992" y="1922002"/>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04</a:t>
              </a:r>
              <a:endParaRPr kumimoji="0" lang="es-ES" sz="54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sp>
          <p:nvSpPr>
            <p:cNvPr id="8" name="7 Rectángulo"/>
            <p:cNvSpPr/>
            <p:nvPr/>
          </p:nvSpPr>
          <p:spPr>
            <a:xfrm>
              <a:off x="5436096" y="1932189"/>
              <a:ext cx="3351559" cy="1384995"/>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Extensión, formato y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Presentación de los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trabajos</a:t>
              </a:r>
              <a:endParaRPr kumimoji="0" lang="es-ES" sz="2800" b="1" i="0" u="none" strike="noStrike" kern="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endParaRPr>
            </a:p>
          </p:txBody>
        </p:sp>
        <p:sp>
          <p:nvSpPr>
            <p:cNvPr id="9" name="Rectangle 1"/>
            <p:cNvSpPr>
              <a:spLocks noChangeArrowheads="1"/>
            </p:cNvSpPr>
            <p:nvPr/>
          </p:nvSpPr>
          <p:spPr bwMode="auto">
            <a:xfrm>
              <a:off x="393633" y="2760069"/>
              <a:ext cx="417646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GB" sz="1400" b="1" i="1"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a:t>
              </a:r>
              <a:r>
                <a:rPr kumimoji="0" lang="en-GB" sz="1400" b="1" i="1"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Devenir</a:t>
              </a:r>
              <a:r>
                <a:rPr kumimoji="0" lang="en-GB" sz="1400" b="1" i="1"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la OTAN </a:t>
              </a:r>
              <a:r>
                <a:rPr kumimoji="0" lang="en-GB" sz="1400" b="1" i="1"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desde</a:t>
              </a:r>
              <a:r>
                <a:rPr kumimoji="0" lang="en-GB" sz="1400" b="1" i="1"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1" i="1"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su</a:t>
              </a:r>
              <a:r>
                <a:rPr kumimoji="0" lang="en-GB" sz="1400" b="1" i="1"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1" i="1"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creación</a:t>
              </a:r>
              <a:r>
                <a:rPr kumimoji="0" lang="en-GB" sz="1400" b="1" i="1"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1" i="1"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su</a:t>
              </a:r>
              <a:r>
                <a:rPr kumimoji="0" lang="en-GB" sz="1400" b="1" i="1"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1" i="1"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reflejo</a:t>
              </a:r>
              <a:r>
                <a:rPr kumimoji="0" lang="en-GB" sz="1400" b="1" i="1"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1" i="1"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en</a:t>
              </a:r>
              <a:r>
                <a:rPr kumimoji="0" lang="en-GB" sz="1400" b="1" i="1"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la </a:t>
              </a:r>
              <a:r>
                <a:rPr kumimoji="0" lang="en-GB" sz="1400" b="1" i="1"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seguridad</a:t>
              </a:r>
              <a:r>
                <a:rPr kumimoji="0" lang="en-GB" sz="1400" b="1" i="1"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1" i="1"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colectiva</a:t>
              </a:r>
              <a:r>
                <a:rPr kumimoji="0" lang="en-GB" sz="1400" b="1" i="1"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a:t>
              </a:r>
            </a:p>
            <a:p>
              <a:pPr marL="0" marR="0" lvl="0" indent="0" algn="just" defTabSz="914400" eaLnBrk="1" fontAlgn="base" latinLnBrk="0" hangingPunct="1">
                <a:lnSpc>
                  <a:spcPct val="100000"/>
                </a:lnSpc>
                <a:spcBef>
                  <a:spcPct val="0"/>
                </a:spcBef>
                <a:spcAft>
                  <a:spcPct val="0"/>
                </a:spcAft>
                <a:buClrTx/>
                <a:buSzTx/>
                <a:buFontTx/>
                <a:buNone/>
                <a:tabLst/>
                <a:defRPr/>
              </a:pPr>
              <a:endParaRPr lang="en-GB" sz="1400" b="1" i="1" kern="0" baseline="0" dirty="0">
                <a:solidFill>
                  <a:prstClr val="white"/>
                </a:solidFill>
                <a:latin typeface="Arial" pitchFamily="34" charset="0"/>
                <a:ea typeface="Calibri" pitchFamily="34" charset="0"/>
                <a:cs typeface="Arial"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En</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este</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año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2024, se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cumplirá</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el 75º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aniversario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la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creación</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la OTAN . La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Alianza</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ha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pasado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por</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diferentes</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etapas</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su</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valoración</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como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generadora</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paz</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seguridad</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ha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sufrido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altibajos</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pero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sus 75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años</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historia</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son el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periodo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más</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prolongado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paz</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que ha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disfrutado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nuestro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Continente</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La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injustificable</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agresión</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rusa</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Ucrania</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despertó</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 los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europeos</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del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espejísmo</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de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paz</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baseline="0" noProof="0" dirty="0" err="1" smtClean="0">
                  <a:ln>
                    <a:noFill/>
                  </a:ln>
                  <a:solidFill>
                    <a:prstClr val="white"/>
                  </a:solidFill>
                  <a:effectLst/>
                  <a:uLnTx/>
                  <a:uFillTx/>
                  <a:latin typeface="Arial" pitchFamily="34" charset="0"/>
                  <a:ea typeface="Calibri" pitchFamily="34" charset="0"/>
                  <a:cs typeface="Arial" pitchFamily="34" charset="0"/>
                </a:rPr>
                <a:t>garantizada</a:t>
              </a:r>
              <a:r>
                <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rPr>
                <a:t>,</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y ha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constatado</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que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nuevos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retos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amenazas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desafían</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los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intereses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los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valores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de la OTAN.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Abordar</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esos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futuros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retos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amenzas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 la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seguridad</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con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diálogo</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cooperación</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práctica</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serán</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factores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claves de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estabilidad</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dentro</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y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fuera</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de las </a:t>
              </a:r>
              <a:r>
                <a:rPr kumimoji="0" lang="en-GB" sz="1400" b="0" i="0" u="none" strike="noStrike" kern="0" cap="none" spc="0" normalizeH="0" noProof="0" dirty="0" err="1" smtClean="0">
                  <a:ln>
                    <a:noFill/>
                  </a:ln>
                  <a:solidFill>
                    <a:prstClr val="white"/>
                  </a:solidFill>
                  <a:effectLst/>
                  <a:uLnTx/>
                  <a:uFillTx/>
                  <a:latin typeface="Arial" pitchFamily="34" charset="0"/>
                  <a:ea typeface="Calibri" pitchFamily="34" charset="0"/>
                  <a:cs typeface="Arial" pitchFamily="34" charset="0"/>
                </a:rPr>
                <a:t>fronteras</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 de la </a:t>
              </a:r>
              <a:r>
                <a:rPr lang="en-GB" sz="1400" kern="0" dirty="0">
                  <a:solidFill>
                    <a:prstClr val="white"/>
                  </a:solidFill>
                  <a:latin typeface="Arial" pitchFamily="34" charset="0"/>
                  <a:ea typeface="Calibri" pitchFamily="34" charset="0"/>
                  <a:cs typeface="Arial" pitchFamily="34" charset="0"/>
                </a:rPr>
                <a:t>O</a:t>
              </a:r>
              <a:r>
                <a:rPr kumimoji="0" lang="en-GB" sz="1400" b="0" i="0" u="none" strike="noStrike" kern="0" cap="none" spc="0" normalizeH="0" noProof="0" dirty="0" smtClean="0">
                  <a:ln>
                    <a:noFill/>
                  </a:ln>
                  <a:solidFill>
                    <a:prstClr val="white"/>
                  </a:solidFill>
                  <a:effectLst/>
                  <a:uLnTx/>
                  <a:uFillTx/>
                  <a:latin typeface="Arial" pitchFamily="34" charset="0"/>
                  <a:ea typeface="Calibri" pitchFamily="34" charset="0"/>
                  <a:cs typeface="Arial" pitchFamily="34" charset="0"/>
                </a:rPr>
                <a:t>TAN.</a:t>
              </a:r>
              <a:endParaRPr kumimoji="0" lang="en-GB" sz="1400" b="0" i="0" u="none" strike="noStrike" kern="0" cap="none" spc="0" normalizeH="0" baseline="0" noProof="0" dirty="0" smtClean="0">
                <a:ln>
                  <a:noFill/>
                </a:ln>
                <a:solidFill>
                  <a:prstClr val="white"/>
                </a:solidFill>
                <a:effectLst/>
                <a:uLnTx/>
                <a:uFillTx/>
                <a:latin typeface="Arial" pitchFamily="34" charset="0"/>
                <a:ea typeface="Calibri" pitchFamily="34" charset="0"/>
                <a:cs typeface="Arial" pitchFamily="34" charset="0"/>
              </a:endParaRPr>
            </a:p>
          </p:txBody>
        </p:sp>
        <p:sp>
          <p:nvSpPr>
            <p:cNvPr id="10" name="9 Rectángulo"/>
            <p:cNvSpPr/>
            <p:nvPr/>
          </p:nvSpPr>
          <p:spPr>
            <a:xfrm>
              <a:off x="4771891" y="3645024"/>
              <a:ext cx="4370966" cy="160043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s-ES" sz="1400" b="0" i="0" u="none" strike="noStrike" kern="0" cap="none" spc="0" normalizeH="0" baseline="0" noProof="0" dirty="0" smtClean="0">
                  <a:ln>
                    <a:noFill/>
                  </a:ln>
                  <a:solidFill>
                    <a:prstClr val="white"/>
                  </a:solidFill>
                  <a:effectLst/>
                  <a:uLnTx/>
                  <a:uFillTx/>
                  <a:latin typeface="Arial" pitchFamily="34" charset="0"/>
                  <a:cs typeface="Arial" pitchFamily="34" charset="0"/>
                </a:rPr>
                <a:t>Los trabajos deberán ser originales, inéditos y escritos en español.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s-ES" sz="1400" b="0" i="0" u="none" strike="noStrike" kern="0" cap="none" spc="0" normalizeH="0" baseline="0" noProof="0" dirty="0">
                  <a:ln>
                    <a:noFill/>
                  </a:ln>
                  <a:solidFill>
                    <a:prstClr val="white"/>
                  </a:solidFill>
                  <a:effectLst/>
                  <a:uLnTx/>
                  <a:uFillTx/>
                  <a:latin typeface="Arial" pitchFamily="34" charset="0"/>
                  <a:cs typeface="Arial" pitchFamily="34" charset="0"/>
                </a:rPr>
                <a:t>extensión mínima será de 5.000 palabras, con un máximo de 6.000 palabras, sin incluir índice ni bibliografía. </a:t>
              </a:r>
              <a:endParaRPr kumimoji="0" lang="es-ES" sz="14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white"/>
                  </a:solidFill>
                  <a:effectLst/>
                  <a:uLnTx/>
                  <a:uFillTx/>
                  <a:latin typeface="Arial" pitchFamily="34" charset="0"/>
                  <a:cs typeface="Arial" pitchFamily="34" charset="0"/>
                </a:rPr>
                <a:t>- Se </a:t>
              </a:r>
              <a:r>
                <a:rPr kumimoji="0" lang="es-ES" sz="1400" b="0" i="0" u="none" strike="noStrike" kern="0" cap="none" spc="0" normalizeH="0" baseline="0" noProof="0" dirty="0">
                  <a:ln>
                    <a:noFill/>
                  </a:ln>
                  <a:solidFill>
                    <a:prstClr val="white"/>
                  </a:solidFill>
                  <a:effectLst/>
                  <a:uLnTx/>
                  <a:uFillTx/>
                  <a:latin typeface="Arial" pitchFamily="34" charset="0"/>
                  <a:cs typeface="Arial" pitchFamily="34" charset="0"/>
                </a:rPr>
                <a:t>seguirán las normas de citación del modelo ISO 690</a:t>
              </a:r>
              <a:r>
                <a:rPr kumimoji="0" lang="es-ES" sz="14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s-ES" sz="1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208" y="6259973"/>
            <a:ext cx="36512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1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4" y="-12700"/>
            <a:ext cx="9297988"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652120" y="2276872"/>
            <a:ext cx="184731" cy="369332"/>
          </a:xfrm>
          <a:prstGeom prst="rect">
            <a:avLst/>
          </a:prstGeom>
          <a:noFill/>
        </p:spPr>
        <p:txBody>
          <a:bodyPr wrap="none" rtlCol="0">
            <a:spAutoFit/>
          </a:bodyPr>
          <a:lstStyle/>
          <a:p>
            <a:endParaRPr lang="es-ES"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079" y="6239551"/>
            <a:ext cx="36512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9 Grupo"/>
          <p:cNvGrpSpPr/>
          <p:nvPr/>
        </p:nvGrpSpPr>
        <p:grpSpPr>
          <a:xfrm>
            <a:off x="683568" y="1676454"/>
            <a:ext cx="7749120" cy="4893648"/>
            <a:chOff x="25014" y="1556792"/>
            <a:chExt cx="7749120" cy="4893648"/>
          </a:xfrm>
        </p:grpSpPr>
        <p:sp>
          <p:nvSpPr>
            <p:cNvPr id="13" name="12 Rectángulo"/>
            <p:cNvSpPr/>
            <p:nvPr/>
          </p:nvSpPr>
          <p:spPr>
            <a:xfrm>
              <a:off x="866425" y="1556792"/>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05</a:t>
              </a:r>
            </a:p>
          </p:txBody>
        </p:sp>
        <p:sp>
          <p:nvSpPr>
            <p:cNvPr id="14" name="13 Rectángulo"/>
            <p:cNvSpPr/>
            <p:nvPr/>
          </p:nvSpPr>
          <p:spPr>
            <a:xfrm>
              <a:off x="1753206" y="1756847"/>
              <a:ext cx="5822166" cy="523220"/>
            </a:xfrm>
            <a:prstGeom prst="rect">
              <a:avLst/>
            </a:prstGeom>
            <a:noFill/>
          </p:spPr>
          <p:txBody>
            <a:bodyPr wrap="squar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rPr>
                <a:t>Fecha límite de presentación y fallo</a:t>
              </a:r>
            </a:p>
          </p:txBody>
        </p:sp>
        <p:sp>
          <p:nvSpPr>
            <p:cNvPr id="15" name="14 Rectángulo"/>
            <p:cNvSpPr/>
            <p:nvPr/>
          </p:nvSpPr>
          <p:spPr>
            <a:xfrm>
              <a:off x="25014" y="2480122"/>
              <a:ext cx="7749120" cy="3970318"/>
            </a:xfrm>
            <a:prstGeom prst="rect">
              <a:avLst/>
            </a:prstGeom>
          </p:spPr>
          <p:txBody>
            <a:bodyPr wrap="square">
              <a:spAutoFit/>
            </a:bodyPr>
            <a:lstStyle/>
            <a:p>
              <a:pPr marL="179388" marR="0" lvl="0" indent="-179388"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0" cap="none" spc="0" normalizeH="0" baseline="0" noProof="0" dirty="0" smtClean="0">
                  <a:ln>
                    <a:noFill/>
                  </a:ln>
                  <a:solidFill>
                    <a:prstClr val="white"/>
                  </a:solidFill>
                  <a:effectLst/>
                  <a:uLnTx/>
                  <a:uFillTx/>
                </a:rPr>
                <a:t>El último día para presentar los trabajos es el lunes 20 de mayo de 2024 a las </a:t>
              </a:r>
              <a:r>
                <a:rPr kumimoji="0" lang="es-ES" sz="1800" b="0" i="0" u="none" strike="noStrike" kern="0" cap="none" spc="0" normalizeH="0" baseline="0" noProof="0" dirty="0" smtClean="0">
                  <a:ln>
                    <a:noFill/>
                  </a:ln>
                  <a:solidFill>
                    <a:prstClr val="white"/>
                  </a:solidFill>
                  <a:effectLst/>
                  <a:uLnTx/>
                  <a:uFillTx/>
                </a:rPr>
                <a:t>23:59 h. </a:t>
              </a:r>
              <a:r>
                <a:rPr kumimoji="0" lang="es-ES" sz="1800" b="0" i="0" u="none" strike="noStrike" kern="0" cap="none" spc="0" normalizeH="0" baseline="0" noProof="0" dirty="0" smtClean="0">
                  <a:ln>
                    <a:noFill/>
                  </a:ln>
                  <a:solidFill>
                    <a:prstClr val="white"/>
                  </a:solidFill>
                  <a:effectLst/>
                  <a:uLnTx/>
                  <a:uFillTx/>
                </a:rPr>
                <a:t>(hora de Madrid, España). Estos deben ser enviados a la dirección de correo electrónico asociacion@aae.org.es</a:t>
              </a:r>
            </a:p>
            <a:p>
              <a:pPr marL="179388" marR="0" lvl="0" indent="-179388"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0" cap="none" spc="0" normalizeH="0" baseline="0" noProof="0" dirty="0" smtClean="0">
                  <a:ln>
                    <a:noFill/>
                  </a:ln>
                  <a:solidFill>
                    <a:prstClr val="white"/>
                  </a:solidFill>
                  <a:effectLst/>
                  <a:uLnTx/>
                  <a:uFillTx/>
                </a:rPr>
                <a:t>La ceremonia de entrega del premio tendrá lugar durante el mes de junio de 2024. A la misma serán convocados todos los premiados con la debida antelación. </a:t>
              </a:r>
            </a:p>
            <a:p>
              <a:pPr marL="179388" marR="0" lvl="0" indent="-179388"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0" cap="none" spc="0" normalizeH="0" baseline="0" noProof="0" dirty="0" smtClean="0">
                  <a:ln>
                    <a:noFill/>
                  </a:ln>
                  <a:solidFill>
                    <a:prstClr val="white"/>
                  </a:solidFill>
                  <a:effectLst/>
                  <a:uLnTx/>
                  <a:uFillTx/>
                </a:rPr>
                <a:t>El fallo del Jurado será inapelable. </a:t>
              </a:r>
            </a:p>
            <a:p>
              <a:pPr marL="179388" marR="0" lvl="0" indent="-179388"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0" cap="none" spc="0" normalizeH="0" baseline="0" noProof="0" dirty="0" smtClean="0">
                  <a:ln>
                    <a:noFill/>
                  </a:ln>
                  <a:solidFill>
                    <a:prstClr val="white"/>
                  </a:solidFill>
                  <a:effectLst/>
                  <a:uLnTx/>
                  <a:uFillTx/>
                </a:rPr>
                <a:t>Los concurrentes, por el mero hecho de presentar sus trabajos, aceptan sin reservas y se atienen sin condiciones a estas bases y a la decisión inapelable del Jurado. </a:t>
              </a:r>
            </a:p>
            <a:p>
              <a:pPr marL="179388" marR="0" lvl="0" indent="-179388"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0" cap="none" spc="0" normalizeH="0" baseline="0" noProof="0" dirty="0" smtClean="0">
                  <a:ln>
                    <a:noFill/>
                  </a:ln>
                  <a:solidFill>
                    <a:prstClr val="white"/>
                  </a:solidFill>
                  <a:effectLst/>
                  <a:uLnTx/>
                  <a:uFillTx/>
                </a:rPr>
                <a:t>El premio podrá ser declarado desierto si, a juicio del Jurado, la calidad de los trabajos presentados no alcanza la mínima calidad exigida. </a:t>
              </a:r>
            </a:p>
            <a:p>
              <a:pPr marL="179388" marR="0" lvl="0" indent="-179388"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0" cap="none" spc="0" normalizeH="0" baseline="0" noProof="0" dirty="0" smtClean="0">
                  <a:ln>
                    <a:noFill/>
                  </a:ln>
                  <a:solidFill>
                    <a:prstClr val="white"/>
                  </a:solidFill>
                  <a:effectLst/>
                  <a:uLnTx/>
                  <a:uFillTx/>
                </a:rPr>
                <a:t>La AAE y NATO/PDD se reservan el derecho a publicar los trabajos premiados o parte de ellos haciendo referencia a su autor.</a:t>
              </a:r>
            </a:p>
          </p:txBody>
        </p:sp>
      </p:grpSp>
    </p:spTree>
    <p:extLst>
      <p:ext uri="{BB962C8B-B14F-4D97-AF65-F5344CB8AC3E}">
        <p14:creationId xmlns:p14="http://schemas.microsoft.com/office/powerpoint/2010/main" val="920963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686</Words>
  <Application>Microsoft Office PowerPoint</Application>
  <PresentationFormat>Presentación en pantalla (4:3)</PresentationFormat>
  <Paragraphs>42</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Wingdings</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Juan Antonio</cp:lastModifiedBy>
  <cp:revision>21</cp:revision>
  <dcterms:created xsi:type="dcterms:W3CDTF">2023-04-21T13:47:53Z</dcterms:created>
  <dcterms:modified xsi:type="dcterms:W3CDTF">2024-02-14T14:28:37Z</dcterms:modified>
</cp:coreProperties>
</file>